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2-26T07:01:17.432"/>
    </inkml:context>
    <inkml:brush xml:id="br0">
      <inkml:brushProperty name="width" value="0.1" units="cm"/>
      <inkml:brushProperty name="height" value="0.1" units="cm"/>
      <inkml:brushProperty name="color" value="#F6630D"/>
      <inkml:brushProperty name="ignorePressure" value="1"/>
    </inkml:brush>
  </inkml:definitions>
  <inkml:trace contextRef="#ctx0" brushRef="#br0">1 669,'10'9,"0"-1,1 1,10 5,-10-8,-1 1,0 1,0 0,8 8,45 46,-44-45,0 1,-2 1,0 0,-1 2,0-1,0 6,-1-4,0-1,2 0,0-1,1 0,1-2,1 0,0-1,12 6,29 26,-17-4,-34-34,0 0,0 0,2-1,9 6,-20-15,0 0,1 0,-1-1,1 1,-1 0,1-1,0 1,-1-1,1 0,-1 1,1-1,0 0,-1 0,1 0,0 0,-1 0,1-1,0 1,-1 0,1-1,-1 1,1-1,-1 0,1 1,-1-1,1 0,-1 0,0 0,1 0,-1 0,0 0,0 0,0-1,0 1,0 0,0-1,0 1,0-1,0 0,5-9,0 0,0-1,-1 0,3-12,-4 12,8-16,1 1,1 1,1 0,3 0,16-31,15-25,4 3,60-71,-61 86,-6 6,2 3,39-34,137-123,-205 192,-2-1,15-21,-13 17,0 1,4-3,7-9,-21 19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2-26T07:01:49.216"/>
    </inkml:context>
    <inkml:brush xml:id="br0">
      <inkml:brushProperty name="width" value="0.1" units="cm"/>
      <inkml:brushProperty name="height" value="0.1" units="cm"/>
      <inkml:brushProperty name="color" value="#F6630D"/>
      <inkml:brushProperty name="ignorePressure" value="1"/>
    </inkml:brush>
  </inkml:definitions>
  <inkml:trace contextRef="#ctx0" brushRef="#br0">1 234,'6'3,"1"1,0 1,-1-1,0 1,0 0,-1 0,1 1,-1 0,0 0,-1 0,9 13,-1 1,6 14,10 17,47 44,-74-94,-1 1,1-1,0 0,-1 1,1-1,0 0,0 1,0-1,0 0,0 0,0 0,0 0,1 0,-1 0,0 0,0-1,1 1,-1 0,1-1,-1 1,0-1,1 1,-1-1,2 1,-2-2,1 0,0 0,-1 0,1 0,-1 0,1 0,-1-1,1 1,-1 0,0-1,0 1,1-1,-1 1,0-1,0 1,-1-1,1 0,0 0,0-1,8-12,0 1,2 0,-1 1,2 0,-1 0,2 2,0-1,0 1,2 1,32-30,-36 31,0 1,0 1,1 0,0 1,10-4,36-21,-2-10,-3-3,-1-2,13-16,-15 22,-31 26,-3 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2-26T07:02:02.843"/>
    </inkml:context>
    <inkml:brush xml:id="br0">
      <inkml:brushProperty name="width" value="0.1" units="cm"/>
      <inkml:brushProperty name="height" value="0.1" units="cm"/>
      <inkml:brushProperty name="color" value="#F6630D"/>
      <inkml:brushProperty name="ignorePressure" value="1"/>
    </inkml:brush>
  </inkml:definitions>
  <inkml:trace contextRef="#ctx0" brushRef="#br0">0 61,'2'17,"0"-1,2 1,0-1,0-1,1 1,1 0,7 10,-1 3,-6-15,2 0,0 0,1-1,0 0,5 4,-6-7,1 1,-1 0,-1 1,0 0,-1 0,0 0,2 10,-7-18,1 0,-1 0,1 0,-1 0,1 0,0 0,1-1,-1 1,1-1,0 1,-1-1,1 0,1 0,0 1,-1-3,0 1,0-1,0 1,0-1,0 0,0 0,0 0,1 0,-1-1,0 0,0 1,1-1,-1 0,0 0,1-1,-1 1,0-1,1 0,-1 0,6-2,0-1,-1 0,0-1,1 1,-2-2,1 1,-1-1,0 0,0-1,0 1,-1-1,4-6,36-34,-7 16,-22 19,-1 0,-1-2,0 1,-1-2,0 0,-1-1,2-4,-10 12,1 0,0 0,0 0,1 1,0 0,0 1,0-1,1 1,8-4,7-4,0 1,20-6,13-8,-25 8,17-7,-32 19,-2-1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2-26T07:02:24.905"/>
    </inkml:context>
    <inkml:brush xml:id="br0">
      <inkml:brushProperty name="width" value="0.1" units="cm"/>
      <inkml:brushProperty name="height" value="0.1" units="cm"/>
      <inkml:brushProperty name="color" value="#F6630D"/>
      <inkml:brushProperty name="ignorePressure" value="1"/>
    </inkml:brush>
  </inkml:definitions>
  <inkml:trace contextRef="#ctx0" brushRef="#br0">223 573,'10'0,"0"1,0 0,-1 1,1 0,-1 0,0 1,1 0,-1 1,0 0,-1 1,1 0,0 0,17 14,-1 0,0 2,0 2,2 2,27 18,-36-30,0 0,-1 1,-1 1,-1 1,0 0,-1 1,0 0,-2 1,3 6,-6-11,0 0,1-1,0 0,1-1,0 0,8 5,11 11,-29-25,1 0,0 0,0 0,0 0,1-1,-1 1,0-1,1 0,-1 1,0-1,1 0,0 0,-1-1,1 1,-1 0,1-1,0 0,0 0,-1 0,1 0,1 0,0-1,0 0,0-1,0 1,0-1,-1 0,1 0,-1-1,0 1,1-1,-1 1,0-1,0 0,-1 0,2-1,30-39,-1-2,10-21,35-48,153-198,-187 246,6-17,-13 21,29-36,31-23,-86 105</inkml:trace>
  <inkml:trace contextRef="#ctx0" brushRef="#br0" timeOffset="12006.284">25 1608,'1'4,"-1"0,1-1,0 1,0-1,0 1,0-1,0 0,1 1,0-1,0 0,0 0,0 0,2 1,35 38,-26-29,125 113,-90-84,-7-8,-23-20,-1 0,-1 1,0 1,1 4,44 47,-58-63,0 0,0-1,1 1,0-1,-1 0,1 0,0-1,0 1,1-1,-1 0,0 0,3 1,-4-2,0 0,0 0,0-1,1 1,-1-1,0 0,0 0,0 0,0 0,0-1,0 1,0-1,0 1,0-1,0 0,0-1,0 1,0 0,-1-1,1 1,0-1,27-24,0-1,-2-1,-1-1,2-5,4-5,57-64,7-8,89-79,-117 122,46-59,-83 90,76-78,-45 50,23-34,-66 69,-5 3</inkml:trace>
  <inkml:trace contextRef="#ctx0" brushRef="#br0" timeOffset="28607.543">1 2694,'23'-26,"-16"17,1 0,-1 1,2 0,-1 0,1 1,1 0,-7 5,0 0,0 1,0-1,1 1,-1 0,0 0,0 0,1 0,-1 1,1-1,-1 1,0 0,1 0,-1 0,1 1,-1-1,0 1,1 0,-1 0,0 0,1 0,0 1,3 2,-1-1,0 1,0 0,0 1,0-1,-1 1,0 0,0 1,0-1,1 3,42 67,-24-34,14 16,62 102,-46-84,-46-64,1 0,1-1,0 0,10 8,-9-10,-2 1,1 1,-1-1,-1 2,7 8,-9-9,1 1,0-1,1 0,0-1,0 1,3 0,-10-9,1 1,0-1,-1 0,1 1,0-1,0 0,0 0,0 0,0 0,0-1,0 1,1 0,-1-1,0 0,0 1,0-1,1 0,-1 0,0 0,0 0,0-1,1 1,-1-1,0 1,0-1,0 0,0 0,0 0,0 0,0 0,0 0,0 0,-1-1,1 1,0-1,-1 1,2-2,74-81,-64 70,-1 0,0-1,-1-1,0 1,8-18,8-22,3-12,19-39,159-270,-168 301,3 2,3 2,51-60,-78 109,40-44,26-15,-69 64</inkml:trace>
  <inkml:trace contextRef="#ctx0" brushRef="#br0" timeOffset="36171.284">124 4075,'96'-1,"105"3,-191-1,1 0,-1 1,1 1,-1 0,0 0,0 1,0 0,0 1,-1 0,1 1,-1 0,-1 0,1 1,-1 0,1 2,19 19,-2 1,-2 2,12 18,-14-19,35 52,-36-49,1-1,1-2,2 0,1-1,16 12,-40-40,-1 1,1-1,-1 0,1 0,0 0,0 0,-1 0,1 0,0 0,0-1,0 1,0-1,0 1,0-1,0 0,0 1,0-1,0 0,0 0,0-1,0 1,0 0,0-1,-1 1,1-1,0 0,0 1,0-1,0 0,-1 0,1 0,0-1,-1 1,1 0,-1 0,1-1,-1 1,0-1,8-8,-2 0,1-1,-2 0,1 0,3-10,-2 4,92-173,72-133,-113 223,5 1,12-6,-35 57,1 2,22-17,17-16,-56 51,-1 0,-1-1,3-7,-13 17</inkml:trace>
</inkml:ink>
</file>

<file path=ppt/media/image1.jpeg>
</file>

<file path=ppt/media/image10.png>
</file>

<file path=ppt/media/image10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2/28/2019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customXml" Target="../ink/ink2.xml"/><Relationship Id="rId10" Type="http://schemas.openxmlformats.org/officeDocument/2006/relationships/image" Target="../media/image13.png"/><Relationship Id="rId4" Type="http://schemas.openxmlformats.org/officeDocument/2006/relationships/image" Target="../media/image100.png"/><Relationship Id="rId9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C9A46-99C9-4891-A4B1-4D0957D45D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World Earthquake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8D6384-0B7F-406A-AE24-8648C97355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 the last 100 years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462D26-1CD7-4AB1-98F4-32BAB6A5B2F0}"/>
              </a:ext>
            </a:extLst>
          </p:cNvPr>
          <p:cNvSpPr txBox="1"/>
          <p:nvPr/>
        </p:nvSpPr>
        <p:spPr>
          <a:xfrm>
            <a:off x="4021584" y="301841"/>
            <a:ext cx="487384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Team: Hua Wu &amp; Carlos Hurtado</a:t>
            </a:r>
          </a:p>
          <a:p>
            <a:r>
              <a:rPr lang="en-US" dirty="0"/>
              <a:t>https://github.com/wuhua123/Project_3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45AB17E-E59D-4EE6-885A-1CC80CF5ED62}"/>
              </a:ext>
            </a:extLst>
          </p:cNvPr>
          <p:cNvSpPr txBox="1">
            <a:spLocks/>
          </p:cNvSpPr>
          <p:nvPr/>
        </p:nvSpPr>
        <p:spPr>
          <a:xfrm>
            <a:off x="1094423" y="5814875"/>
            <a:ext cx="7913942" cy="949910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75000"/>
              </a:schemeClr>
            </a:solidFill>
          </a:ln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000" dirty="0">
                <a:solidFill>
                  <a:schemeClr val="bg1"/>
                </a:solidFill>
              </a:rPr>
              <a:t>Data Sources:</a:t>
            </a:r>
          </a:p>
          <a:p>
            <a:pPr algn="l"/>
            <a:r>
              <a:rPr lang="en-US" sz="3000">
                <a:solidFill>
                  <a:schemeClr val="bg1"/>
                </a:solidFill>
              </a:rPr>
              <a:t>https</a:t>
            </a:r>
            <a:r>
              <a:rPr lang="en-US" sz="3000" dirty="0">
                <a:solidFill>
                  <a:schemeClr val="bg1"/>
                </a:solidFill>
              </a:rPr>
              <a:t>://earthquake.usgs.gov/</a:t>
            </a:r>
          </a:p>
          <a:p>
            <a:pPr algn="l"/>
            <a:r>
              <a:rPr lang="en-US" sz="3000" dirty="0">
                <a:solidFill>
                  <a:schemeClr val="bg1"/>
                </a:solidFill>
              </a:rPr>
              <a:t>https://ngdc.noaa.gov/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37445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A08544-F19B-4976-8FDA-14C7B33689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1371" y="2072716"/>
            <a:ext cx="7790627" cy="4550026"/>
          </a:xfrm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003F388E-6029-4B93-ABEE-914C19730A1C}"/>
              </a:ext>
            </a:extLst>
          </p:cNvPr>
          <p:cNvSpPr txBox="1">
            <a:spLocks/>
          </p:cNvSpPr>
          <p:nvPr/>
        </p:nvSpPr>
        <p:spPr>
          <a:xfrm>
            <a:off x="2116834" y="1012054"/>
            <a:ext cx="7958331" cy="106066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00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dirty="0"/>
          </a:p>
          <a:p>
            <a:pPr algn="l"/>
            <a:r>
              <a:rPr lang="en-US" sz="4000" dirty="0"/>
              <a:t>Past 100 Years(1919-2019) World Earthquakes Analytics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                           - </a:t>
            </a:r>
            <a:r>
              <a:rPr lang="en-US" sz="2700" dirty="0"/>
              <a:t>earthquake counts by country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6481FEA-96E6-4C63-8178-0A0AC8213DC0}"/>
              </a:ext>
            </a:extLst>
          </p:cNvPr>
          <p:cNvSpPr txBox="1">
            <a:spLocks/>
          </p:cNvSpPr>
          <p:nvPr/>
        </p:nvSpPr>
        <p:spPr>
          <a:xfrm>
            <a:off x="967667" y="6209934"/>
            <a:ext cx="4341180" cy="412808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75000"/>
              </a:schemeClr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solidFill>
                  <a:schemeClr val="bg1"/>
                </a:solidFill>
              </a:rPr>
              <a:t>Data Source: https://ngdc.noaa.gov/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6074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A37A1-71BE-4B5C-A627-E2B76C83B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6657" y="839202"/>
            <a:ext cx="9197266" cy="519081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Magnitude &gt;7 Earthquakes in the World for last 100 years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B6F0BC-3E0E-477A-ACC7-6362004543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9318" y="1856464"/>
            <a:ext cx="8762260" cy="4730766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9C6A4F9-B81F-47E4-8689-ED3E88569979}"/>
              </a:ext>
            </a:extLst>
          </p:cNvPr>
          <p:cNvSpPr txBox="1">
            <a:spLocks/>
          </p:cNvSpPr>
          <p:nvPr/>
        </p:nvSpPr>
        <p:spPr>
          <a:xfrm>
            <a:off x="994300" y="6174422"/>
            <a:ext cx="4341180" cy="412808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75000"/>
              </a:schemeClr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solidFill>
                  <a:schemeClr val="bg1"/>
                </a:solidFill>
              </a:rPr>
              <a:t>Data Source: https://ngdc.noaa.gov/</a:t>
            </a:r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11759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231BAE-4EBE-4C03-AC65-DF4B5A8210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0553" y="1704513"/>
            <a:ext cx="7958332" cy="5015694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843231F-7489-4E63-BB2D-41C6B3C9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8572" y="812497"/>
            <a:ext cx="7958331" cy="794362"/>
          </a:xfrm>
        </p:spPr>
        <p:txBody>
          <a:bodyPr>
            <a:normAutofit fontScale="90000"/>
          </a:bodyPr>
          <a:lstStyle/>
          <a:p>
            <a:r>
              <a:rPr lang="en-US" dirty="0"/>
              <a:t>World Earthquake Distribution for the week</a:t>
            </a:r>
            <a:br>
              <a:rPr lang="en-US" dirty="0"/>
            </a:br>
            <a:r>
              <a:rPr lang="en-US" dirty="0"/>
              <a:t>                                                             -</a:t>
            </a:r>
            <a:r>
              <a:rPr lang="en-US" sz="2000" dirty="0"/>
              <a:t>Lightmap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716A7BE-867E-4436-A8D9-14334B49E5BD}"/>
              </a:ext>
            </a:extLst>
          </p:cNvPr>
          <p:cNvSpPr txBox="1">
            <a:spLocks/>
          </p:cNvSpPr>
          <p:nvPr/>
        </p:nvSpPr>
        <p:spPr>
          <a:xfrm>
            <a:off x="994299" y="6307399"/>
            <a:ext cx="5033639" cy="412808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75000"/>
              </a:schemeClr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solidFill>
                  <a:schemeClr val="bg1"/>
                </a:solidFill>
              </a:rPr>
              <a:t>Data Source: https://earthquake.usgs.gov/</a:t>
            </a:r>
          </a:p>
          <a:p>
            <a:pPr algn="l"/>
            <a:endParaRPr lang="en-US" sz="2000" dirty="0">
              <a:solidFill>
                <a:schemeClr val="bg1"/>
              </a:solidFill>
            </a:endParaRPr>
          </a:p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20716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FC9DA9-34B1-45AE-9127-2912AD38FD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1068" y="1805376"/>
            <a:ext cx="7341833" cy="4904616"/>
          </a:xfr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8B26FDE7-88CB-4F41-814C-3D1342AA2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7622" y="883518"/>
            <a:ext cx="7056755" cy="852106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World Earthquake Distribution for the week</a:t>
            </a:r>
            <a:br>
              <a:rPr lang="en-US" dirty="0"/>
            </a:br>
            <a:r>
              <a:rPr lang="en-US" dirty="0"/>
              <a:t>                                              -</a:t>
            </a:r>
            <a:r>
              <a:rPr lang="en-US" sz="2000" dirty="0"/>
              <a:t>Outdoor map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9203C0-C94A-4EBE-9E49-ACA76CE6A48F}"/>
              </a:ext>
            </a:extLst>
          </p:cNvPr>
          <p:cNvSpPr/>
          <p:nvPr/>
        </p:nvSpPr>
        <p:spPr>
          <a:xfrm>
            <a:off x="970626" y="6340660"/>
            <a:ext cx="45335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 source: https://earthquake.usgs.gov/</a:t>
            </a:r>
          </a:p>
        </p:txBody>
      </p:sp>
    </p:spTree>
    <p:extLst>
      <p:ext uri="{BB962C8B-B14F-4D97-AF65-F5344CB8AC3E}">
        <p14:creationId xmlns:p14="http://schemas.microsoft.com/office/powerpoint/2010/main" val="1024727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929E70-DD95-4F7D-BB83-7031E25424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2225" y="1811044"/>
            <a:ext cx="7874494" cy="4740525"/>
          </a:xfr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B837EF20-BD13-4224-AF0C-BEEA438AD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8572" y="812496"/>
            <a:ext cx="7958331" cy="918649"/>
          </a:xfrm>
        </p:spPr>
        <p:txBody>
          <a:bodyPr>
            <a:normAutofit fontScale="90000"/>
          </a:bodyPr>
          <a:lstStyle/>
          <a:p>
            <a:r>
              <a:rPr lang="en-US" dirty="0"/>
              <a:t>World Earthquake Distribution for the week</a:t>
            </a:r>
            <a:br>
              <a:rPr lang="en-US" dirty="0"/>
            </a:br>
            <a:r>
              <a:rPr lang="en-US" dirty="0"/>
              <a:t>                                                    -</a:t>
            </a:r>
            <a:r>
              <a:rPr lang="en-US" sz="2000" dirty="0"/>
              <a:t>Satellite map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7296A32-518B-4E6B-AD04-5BA2B16CAB57}"/>
              </a:ext>
            </a:extLst>
          </p:cNvPr>
          <p:cNvSpPr/>
          <p:nvPr/>
        </p:nvSpPr>
        <p:spPr>
          <a:xfrm>
            <a:off x="1118894" y="6045504"/>
            <a:ext cx="47758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Data source: https://earthquake.usgs.gov/</a:t>
            </a:r>
          </a:p>
        </p:txBody>
      </p:sp>
    </p:spTree>
    <p:extLst>
      <p:ext uri="{BB962C8B-B14F-4D97-AF65-F5344CB8AC3E}">
        <p14:creationId xmlns:p14="http://schemas.microsoft.com/office/powerpoint/2010/main" val="1056973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A3AB4E-D392-4294-9977-0BB8E2100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331" y="661835"/>
            <a:ext cx="4193127" cy="31242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B44D387-4332-4E63-8E3B-41EE29B31F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42664" y="390618"/>
            <a:ext cx="3154532" cy="665826"/>
          </a:xfrm>
          <a:solidFill>
            <a:schemeClr val="accent2">
              <a:lumMod val="75000"/>
            </a:schemeClr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 fontScale="92500"/>
          </a:bodyPr>
          <a:lstStyle/>
          <a:p>
            <a:pPr algn="just"/>
            <a:r>
              <a:rPr lang="en-US" sz="2800" dirty="0">
                <a:solidFill>
                  <a:srgbClr val="002060"/>
                </a:solidFill>
              </a:rPr>
              <a:t>What We Learned?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57325B7-507D-41C1-B7DF-C66207B64DD8}"/>
              </a:ext>
            </a:extLst>
          </p:cNvPr>
          <p:cNvSpPr/>
          <p:nvPr/>
        </p:nvSpPr>
        <p:spPr>
          <a:xfrm>
            <a:off x="982556" y="206405"/>
            <a:ext cx="4796807" cy="3579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03630A-9573-4D86-89F5-DABE5F9914FA}"/>
              </a:ext>
            </a:extLst>
          </p:cNvPr>
          <p:cNvSpPr txBox="1"/>
          <p:nvPr/>
        </p:nvSpPr>
        <p:spPr>
          <a:xfrm>
            <a:off x="982557" y="1163872"/>
            <a:ext cx="4356072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002060"/>
                </a:solidFill>
              </a:rPr>
              <a:t>In one word, they are all around a dynamic, interactive, and beautiful web page: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i="1" dirty="0">
                <a:solidFill>
                  <a:srgbClr val="002060"/>
                </a:solidFill>
              </a:rPr>
              <a:t>HTML, CSS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i="1" dirty="0" err="1">
                <a:solidFill>
                  <a:srgbClr val="002060"/>
                </a:solidFill>
              </a:rPr>
              <a:t>Javascript</a:t>
            </a:r>
            <a:r>
              <a:rPr lang="en-US" sz="1400" i="1" dirty="0">
                <a:solidFill>
                  <a:srgbClr val="002060"/>
                </a:solidFill>
              </a:rPr>
              <a:t> – Dashboard, Plotting, D3, Map, Leaflet, Bootstrap, Simple-Statistics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i="1" dirty="0" err="1">
                <a:solidFill>
                  <a:srgbClr val="002060"/>
                </a:solidFill>
              </a:rPr>
              <a:t>Sqlite</a:t>
            </a:r>
            <a:r>
              <a:rPr lang="en-US" sz="1400" i="1" dirty="0">
                <a:solidFill>
                  <a:srgbClr val="002060"/>
                </a:solidFill>
              </a:rPr>
              <a:t> Database, </a:t>
            </a:r>
            <a:r>
              <a:rPr lang="en-US" sz="1400" i="1" dirty="0" err="1">
                <a:solidFill>
                  <a:srgbClr val="002060"/>
                </a:solidFill>
              </a:rPr>
              <a:t>SQLAlchemy</a:t>
            </a:r>
            <a:endParaRPr lang="en-US" sz="1400" i="1" dirty="0">
              <a:solidFill>
                <a:srgbClr val="00206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i="1" dirty="0">
                <a:solidFill>
                  <a:srgbClr val="002060"/>
                </a:solidFill>
              </a:rPr>
              <a:t>Python – Flask</a:t>
            </a:r>
          </a:p>
          <a:p>
            <a:pPr lvl="1"/>
            <a:endParaRPr lang="en-US" sz="1400" b="1" i="1" dirty="0">
              <a:solidFill>
                <a:srgbClr val="00206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D86ED3-1C69-4B07-B950-6145A2D6A086}"/>
              </a:ext>
            </a:extLst>
          </p:cNvPr>
          <p:cNvSpPr/>
          <p:nvPr/>
        </p:nvSpPr>
        <p:spPr>
          <a:xfrm>
            <a:off x="1211801" y="3909873"/>
            <a:ext cx="5619565" cy="26782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rgbClr val="002060"/>
                </a:solidFill>
              </a:rPr>
              <a:t>We also learned things beyond class. For example: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i="1" dirty="0" err="1">
                <a:solidFill>
                  <a:srgbClr val="002060"/>
                </a:solidFill>
              </a:rPr>
              <a:t>Jquery</a:t>
            </a:r>
            <a:r>
              <a:rPr lang="en-US" i="1" dirty="0">
                <a:solidFill>
                  <a:srgbClr val="002060"/>
                </a:solidFill>
              </a:rPr>
              <a:t> library – do you know how to clean the previous map and draw a new one? </a:t>
            </a:r>
            <a:r>
              <a:rPr lang="en-US" i="1" dirty="0">
                <a:solidFill>
                  <a:srgbClr val="002060"/>
                </a:solidFill>
                <a:sym typeface="Wingdings" panose="05000000000000000000" pitchFamily="2" charset="2"/>
              </a:rPr>
              <a:t></a:t>
            </a:r>
            <a:endParaRPr lang="en-US" i="1" dirty="0">
              <a:solidFill>
                <a:srgbClr val="002060"/>
              </a:solidFill>
            </a:endParaRP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i="1" dirty="0">
                <a:solidFill>
                  <a:srgbClr val="002060"/>
                </a:solidFill>
              </a:rPr>
              <a:t>New skills to clean data in python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i="1" dirty="0">
                <a:solidFill>
                  <a:srgbClr val="002060"/>
                </a:solidFill>
              </a:rPr>
              <a:t>New skill to </a:t>
            </a:r>
            <a:r>
              <a:rPr lang="en-US" i="1" dirty="0" err="1">
                <a:solidFill>
                  <a:srgbClr val="002060"/>
                </a:solidFill>
              </a:rPr>
              <a:t>sqlite</a:t>
            </a:r>
            <a:r>
              <a:rPr lang="en-US" i="1" dirty="0">
                <a:solidFill>
                  <a:srgbClr val="002060"/>
                </a:solidFill>
              </a:rPr>
              <a:t> database – do you know how to check </a:t>
            </a:r>
            <a:r>
              <a:rPr lang="en-US" i="1" dirty="0" err="1">
                <a:solidFill>
                  <a:srgbClr val="002060"/>
                </a:solidFill>
              </a:rPr>
              <a:t>sqlite</a:t>
            </a:r>
            <a:r>
              <a:rPr lang="en-US" i="1" dirty="0">
                <a:solidFill>
                  <a:srgbClr val="002060"/>
                </a:solidFill>
              </a:rPr>
              <a:t> database table column data type? </a:t>
            </a:r>
            <a:r>
              <a:rPr lang="en-US" i="1" dirty="0">
                <a:solidFill>
                  <a:srgbClr val="002060"/>
                </a:solidFill>
                <a:sym typeface="Wingdings" panose="05000000000000000000" pitchFamily="2" charset="2"/>
              </a:rPr>
              <a:t> </a:t>
            </a:r>
            <a:endParaRPr lang="en-US" i="1" dirty="0">
              <a:solidFill>
                <a:srgbClr val="002060"/>
              </a:solidFill>
            </a:endParaRPr>
          </a:p>
          <a:p>
            <a:pPr algn="ctr"/>
            <a:endParaRPr lang="en-US" i="1" dirty="0">
              <a:solidFill>
                <a:srgbClr val="002060"/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03A64770-0BFB-49A5-8624-0F29F3FDB7DD}"/>
              </a:ext>
            </a:extLst>
          </p:cNvPr>
          <p:cNvSpPr/>
          <p:nvPr/>
        </p:nvSpPr>
        <p:spPr>
          <a:xfrm>
            <a:off x="6587231" y="4598633"/>
            <a:ext cx="1189608" cy="2041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EB88D2-E046-4161-87AD-08066B2D2213}"/>
              </a:ext>
            </a:extLst>
          </p:cNvPr>
          <p:cNvSpPr txBox="1"/>
          <p:nvPr/>
        </p:nvSpPr>
        <p:spPr>
          <a:xfrm>
            <a:off x="7812351" y="3901152"/>
            <a:ext cx="324034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var container = </a:t>
            </a:r>
            <a:r>
              <a:rPr lang="en-US" sz="1050" dirty="0" err="1"/>
              <a:t>L.DomUtil.get</a:t>
            </a:r>
            <a:r>
              <a:rPr lang="en-US" sz="1050" dirty="0"/>
              <a:t>('map-id');</a:t>
            </a:r>
          </a:p>
          <a:p>
            <a:r>
              <a:rPr lang="en-US" sz="1050" dirty="0"/>
              <a:t>if(container != null){</a:t>
            </a:r>
          </a:p>
          <a:p>
            <a:r>
              <a:rPr lang="en-US" sz="1050" dirty="0"/>
              <a:t>$( "#map-id" ).remove();</a:t>
            </a:r>
          </a:p>
          <a:p>
            <a:r>
              <a:rPr lang="en-US" sz="1050" dirty="0"/>
              <a:t>var $newdiv1 = $( "&lt;div id='map-id'&gt;&lt;/div&gt;" ),</a:t>
            </a:r>
          </a:p>
          <a:p>
            <a:r>
              <a:rPr lang="en-US" sz="1050" dirty="0"/>
              <a:t>newdiv2 = </a:t>
            </a:r>
            <a:r>
              <a:rPr lang="en-US" sz="1050" dirty="0" err="1"/>
              <a:t>document.createElement</a:t>
            </a:r>
            <a:r>
              <a:rPr lang="en-US" sz="1050" dirty="0"/>
              <a:t>( "div" ),</a:t>
            </a:r>
          </a:p>
          <a:p>
            <a:r>
              <a:rPr lang="en-US" sz="1050" dirty="0"/>
              <a:t>existingdiv1 = </a:t>
            </a:r>
            <a:r>
              <a:rPr lang="en-US" sz="1050" dirty="0" err="1"/>
              <a:t>document.getElementById</a:t>
            </a:r>
            <a:r>
              <a:rPr lang="en-US" sz="1050" dirty="0"/>
              <a:t>( "marker-map-id" );</a:t>
            </a:r>
          </a:p>
          <a:p>
            <a:r>
              <a:rPr lang="en-US" sz="1050" dirty="0"/>
              <a:t>$( "body" ).append( $newdiv1, [ newdiv2, existingdiv1 ] );</a:t>
            </a:r>
          </a:p>
          <a:p>
            <a:r>
              <a:rPr lang="en-US" sz="1050" dirty="0"/>
              <a:t>};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6ED34705-42FD-439F-954F-676597548C8A}"/>
              </a:ext>
            </a:extLst>
          </p:cNvPr>
          <p:cNvSpPr/>
          <p:nvPr/>
        </p:nvSpPr>
        <p:spPr>
          <a:xfrm>
            <a:off x="6427433" y="5765412"/>
            <a:ext cx="914400" cy="2041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7ECF83-1FC8-4F4F-8B30-5629CBA80A67}"/>
              </a:ext>
            </a:extLst>
          </p:cNvPr>
          <p:cNvSpPr txBox="1"/>
          <p:nvPr/>
        </p:nvSpPr>
        <p:spPr>
          <a:xfrm>
            <a:off x="7448365" y="5609312"/>
            <a:ext cx="41931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cur = </a:t>
            </a:r>
            <a:r>
              <a:rPr lang="en-US" sz="1050" dirty="0" err="1"/>
              <a:t>conn.cursor</a:t>
            </a:r>
            <a:r>
              <a:rPr lang="en-US" sz="1050" dirty="0"/>
              <a:t>()</a:t>
            </a:r>
          </a:p>
          <a:p>
            <a:r>
              <a:rPr lang="en-US" sz="1050" dirty="0"/>
              <a:t>for row in </a:t>
            </a:r>
            <a:r>
              <a:rPr lang="en-US" sz="1050" dirty="0" err="1"/>
              <a:t>cur.execute</a:t>
            </a:r>
            <a:r>
              <a:rPr lang="en-US" sz="1050" dirty="0"/>
              <a:t>("PRAGMA </a:t>
            </a:r>
            <a:r>
              <a:rPr lang="en-US" sz="1050" dirty="0" err="1"/>
              <a:t>table_info</a:t>
            </a:r>
            <a:r>
              <a:rPr lang="en-US" sz="1050" dirty="0"/>
              <a:t>('100years')").</a:t>
            </a:r>
            <a:r>
              <a:rPr lang="en-US" sz="1050" dirty="0" err="1"/>
              <a:t>fetchall</a:t>
            </a:r>
            <a:r>
              <a:rPr lang="en-US" sz="1050" dirty="0"/>
              <a:t>():</a:t>
            </a:r>
          </a:p>
          <a:p>
            <a:r>
              <a:rPr lang="en-US" sz="1050" dirty="0"/>
              <a:t>    print(row)</a:t>
            </a:r>
          </a:p>
        </p:txBody>
      </p:sp>
    </p:spTree>
    <p:extLst>
      <p:ext uri="{BB962C8B-B14F-4D97-AF65-F5344CB8AC3E}">
        <p14:creationId xmlns:p14="http://schemas.microsoft.com/office/powerpoint/2010/main" val="772667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6A69DBC-5679-4882-B447-6C2A02EBE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740" y="1726707"/>
            <a:ext cx="6708219" cy="443337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B16719A-12DA-4958-8E7A-8AAB52B7B3B4}"/>
              </a:ext>
            </a:extLst>
          </p:cNvPr>
          <p:cNvSpPr txBox="1">
            <a:spLocks/>
          </p:cNvSpPr>
          <p:nvPr/>
        </p:nvSpPr>
        <p:spPr>
          <a:xfrm>
            <a:off x="1384916" y="559293"/>
            <a:ext cx="6036815" cy="8309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 fontScale="70000" lnSpcReduction="2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800" dirty="0">
                <a:solidFill>
                  <a:srgbClr val="002060"/>
                </a:solidFill>
              </a:rPr>
              <a:t>How your project met the project requirements outlined in the Power Point presentation?</a:t>
            </a:r>
          </a:p>
          <a:p>
            <a:pPr marL="0" indent="0" algn="just">
              <a:buNone/>
            </a:pPr>
            <a:endParaRPr lang="en-US" sz="2800" dirty="0">
              <a:solidFill>
                <a:srgbClr val="00206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7FB62239-0513-4B93-A6CA-0872C32B2EFE}"/>
                  </a:ext>
                </a:extLst>
              </p14:cNvPr>
              <p14:cNvContentPartPr/>
              <p14:nvPr/>
            </p14:nvContentPartPr>
            <p14:xfrm>
              <a:off x="4083393" y="2209348"/>
              <a:ext cx="602280" cy="4665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7FB62239-0513-4B93-A6CA-0872C32B2E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65753" y="2191348"/>
                <a:ext cx="637920" cy="50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78781B50-694D-4605-B205-9C693F61E679}"/>
                  </a:ext>
                </a:extLst>
              </p14:cNvPr>
              <p14:cNvContentPartPr/>
              <p14:nvPr/>
            </p14:nvContentPartPr>
            <p14:xfrm>
              <a:off x="4509633" y="4141468"/>
              <a:ext cx="315360" cy="19152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78781B50-694D-4605-B205-9C693F61E67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491993" y="4123468"/>
                <a:ext cx="35100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3005784-9147-4BDF-B421-AEC04FFEFEEF}"/>
                  </a:ext>
                </a:extLst>
              </p14:cNvPr>
              <p14:cNvContentPartPr/>
              <p14:nvPr/>
            </p14:nvContentPartPr>
            <p14:xfrm>
              <a:off x="4465353" y="3804148"/>
              <a:ext cx="323640" cy="1738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3005784-9147-4BDF-B421-AEC04FFEFEE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47353" y="3786148"/>
                <a:ext cx="359280" cy="20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58D1C22B-252E-49EF-9C1B-40B5C689BFDF}"/>
                  </a:ext>
                </a:extLst>
              </p14:cNvPr>
              <p14:cNvContentPartPr/>
              <p14:nvPr/>
            </p14:nvContentPartPr>
            <p14:xfrm>
              <a:off x="4065393" y="4507588"/>
              <a:ext cx="669960" cy="165816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58D1C22B-252E-49EF-9C1B-40B5C689BFD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047753" y="4489588"/>
                <a:ext cx="705600" cy="1693800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1F104B8-7948-4340-931E-C458A0A56419}"/>
              </a:ext>
            </a:extLst>
          </p:cNvPr>
          <p:cNvSpPr/>
          <p:nvPr/>
        </p:nvSpPr>
        <p:spPr>
          <a:xfrm>
            <a:off x="1521041" y="2867522"/>
            <a:ext cx="1979722" cy="25478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B1B6D3-EC5A-478E-9A10-A33899C08AC6}"/>
              </a:ext>
            </a:extLst>
          </p:cNvPr>
          <p:cNvSpPr txBox="1"/>
          <p:nvPr/>
        </p:nvSpPr>
        <p:spPr>
          <a:xfrm>
            <a:off x="1641226" y="3247668"/>
            <a:ext cx="197972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1. SQLite</a:t>
            </a:r>
          </a:p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3. </a:t>
            </a:r>
            <a:r>
              <a:rPr lang="en-US" sz="1600" dirty="0" err="1">
                <a:solidFill>
                  <a:schemeClr val="accent3">
                    <a:lumMod val="50000"/>
                  </a:schemeClr>
                </a:solidFill>
              </a:rPr>
              <a:t>Jquery</a:t>
            </a:r>
            <a:endParaRPr lang="en-US" sz="16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4. &gt;3000 records</a:t>
            </a:r>
          </a:p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5. Dropdowns</a:t>
            </a:r>
          </a:p>
        </p:txBody>
      </p:sp>
    </p:spTree>
    <p:extLst>
      <p:ext uri="{BB962C8B-B14F-4D97-AF65-F5344CB8AC3E}">
        <p14:creationId xmlns:p14="http://schemas.microsoft.com/office/powerpoint/2010/main" val="39054722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215</TotalTime>
  <Words>377</Words>
  <Application>Microsoft Office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MS Shell Dlg 2</vt:lpstr>
      <vt:lpstr>Wingdings</vt:lpstr>
      <vt:lpstr>Wingdings 3</vt:lpstr>
      <vt:lpstr>Madison</vt:lpstr>
      <vt:lpstr>World Earthquake Visualization</vt:lpstr>
      <vt:lpstr>PowerPoint Presentation</vt:lpstr>
      <vt:lpstr>Magnitude &gt;7 Earthquakes in the World for last 100 years</vt:lpstr>
      <vt:lpstr>World Earthquake Distribution for the week                                                              -Lightmap</vt:lpstr>
      <vt:lpstr>World Earthquake Distribution for the week                                               -Outdoor map</vt:lpstr>
      <vt:lpstr>World Earthquake Distribution for the week                                                     -Satellite map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Earthquake Visualization</dc:title>
  <dc:creator>Hua Wu</dc:creator>
  <cp:lastModifiedBy>Hua Wu</cp:lastModifiedBy>
  <cp:revision>58</cp:revision>
  <dcterms:created xsi:type="dcterms:W3CDTF">2019-02-26T04:33:41Z</dcterms:created>
  <dcterms:modified xsi:type="dcterms:W3CDTF">2019-02-28T08:30:55Z</dcterms:modified>
</cp:coreProperties>
</file>

<file path=docProps/thumbnail.jpeg>
</file>